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3" r:id="rId5"/>
    <p:sldId id="264" r:id="rId6"/>
    <p:sldId id="259" r:id="rId7"/>
    <p:sldId id="265" r:id="rId8"/>
    <p:sldId id="266" r:id="rId9"/>
    <p:sldId id="260" r:id="rId10"/>
    <p:sldId id="267" r:id="rId11"/>
    <p:sldId id="261" r:id="rId12"/>
    <p:sldId id="268" r:id="rId13"/>
    <p:sldId id="269" r:id="rId14"/>
    <p:sldId id="273" r:id="rId15"/>
    <p:sldId id="275" r:id="rId16"/>
    <p:sldId id="262" r:id="rId17"/>
    <p:sldId id="27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F9A4E-2BD3-4918-8340-53A5D4286055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2A59B-A8EB-4D70-81B5-90F8DC028A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08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848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267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50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677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188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879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985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672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83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00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83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2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62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37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673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027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2A59B-A8EB-4D70-81B5-90F8DC028A6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39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58431-5978-B5C6-447F-8F44A061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26394F-FBA9-5D67-DBE4-80AD1F800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78E9A3-E75A-50DE-20A9-E56AB10C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30F-6EC5-46DF-8883-848DC99CEA67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F66E4-109F-2DF5-FAF9-2085392D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F20195-2F3A-1231-36D6-175181EB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1B38-ADA4-48DB-B2D8-5FE710003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70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081B5-A414-5998-CFE5-68CE5957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998017-0C7F-ADA2-6C80-EB536A114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7C7709-ED91-E351-4326-D7F4EE58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30F-6EC5-46DF-8883-848DC99CEA67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A6F0C2-0AD2-A1EE-D02A-5761CBC8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A6B7AD-CD73-B96B-DFE8-E4FDABA4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1B38-ADA4-48DB-B2D8-5FE710003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77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DE32706-7E1C-940D-53C8-A51710447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1B37C7-893D-176B-3223-54A4EBB64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0EF9F1-B379-EB74-1968-ABBC4BCD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30F-6EC5-46DF-8883-848DC99CEA67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024E9A-D035-81D4-A774-D0D9AA3F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1F2BFF-C933-9C8C-B4ED-DE3E851B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1B38-ADA4-48DB-B2D8-5FE710003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77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FDD5E-985B-D70D-6E24-72E5FE70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C2083B-D1B1-D942-1223-ABA016561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0AB993-70EB-74BE-DA10-2C34E91F4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30F-6EC5-46DF-8883-848DC99CEA67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9EA236-8E32-FAC5-C066-CBC42596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43EFF7-77A8-A8D8-D27D-8C02980F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1B38-ADA4-48DB-B2D8-5FE710003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99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3E484F-300D-5DD7-BB9A-B72DFCFC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7D6DFC-441F-384A-3FC1-4F2C1E5D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76FC69-687C-4095-36BD-89B2C0BE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30F-6EC5-46DF-8883-848DC99CEA67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1F09D0-799F-F3EA-27FA-453340DB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79725F-4F94-3513-F549-27DF2A67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1B38-ADA4-48DB-B2D8-5FE710003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07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F4628-51AA-A413-37CB-3B133D44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9E572E-4C39-B35C-9AFF-3EF960FA9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42A9AA-7075-A0DD-A8C7-819EA3C8E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B4CF5B-4B74-EAEB-14FE-E09306B3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30F-6EC5-46DF-8883-848DC99CEA67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970D74-4E56-E7A0-68A4-56BFF3CD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7666B8-52A2-876A-0817-8286EB30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1B38-ADA4-48DB-B2D8-5FE710003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63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9CCB73-20AC-69B1-8A95-8C7D1EC2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5D8776-EEA7-7559-CFC3-7DB4BC2A7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3958D8-1008-9784-E235-8066B8389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BC9CF1-B47F-EAF8-6B53-D00D08B06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185A000-10BA-2179-DFAA-C0609358A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C763E1-DF43-2956-0545-CEF0C369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30F-6EC5-46DF-8883-848DC99CEA67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71D51AE-E096-9389-3E55-E7D89605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8518AB-DF1F-9322-7FE5-C4B9A4AB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1B38-ADA4-48DB-B2D8-5FE710003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49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A941F-0070-3D23-78F3-49E0F177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2DFCDE-2F5D-E0C8-D2EC-DFA71974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30F-6EC5-46DF-8883-848DC99CEA67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B1C6E8-9B4C-1CBD-8BC7-46C51FB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183E49-16AC-B0E7-95FE-139B9A1F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1B38-ADA4-48DB-B2D8-5FE710003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66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74F2DC-5B4E-BB20-0E32-009E129B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30F-6EC5-46DF-8883-848DC99CEA67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10185C-4CE5-E449-5D2A-8D2BBFB3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2461D1-4ACA-B586-7457-887796F6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1B38-ADA4-48DB-B2D8-5FE710003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87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D4082-92AF-EF14-39E3-826D4094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51E846-0E40-AC74-F79A-20D460026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465DC9-CC79-125B-C453-2004B5D5F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402188-3845-5CC7-C2B2-519F4E14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30F-6EC5-46DF-8883-848DC99CEA67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E930E8-1899-0276-2CC5-A88CD3F9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EFA82C-FA9D-6387-72DB-A131CE87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1B38-ADA4-48DB-B2D8-5FE710003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52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A4B31-0EDC-97AB-4E26-332C163A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E2F66A-EF8A-3CD4-34B3-0119E6A43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A70157-044F-B369-D8F6-55310B182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C301A4-5E98-1612-6326-CFE43FCC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30F-6EC5-46DF-8883-848DC99CEA67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7CCA12-211B-68BF-8D25-5DDCD7A6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273332-7842-04A6-53B5-A78FA2AF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1B38-ADA4-48DB-B2D8-5FE710003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88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47D1A5-9F91-B501-FE99-3C752D69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99D39F-8018-484D-9EEF-28FA979F0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5FCC5D-D69C-6E92-852D-D6F451BD1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BB530F-6EC5-46DF-8883-848DC99CEA67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77E62A-8692-7623-7404-0C46D2A93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89B9AD-C2C9-BC39-232C-139793CF8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281B38-ADA4-48DB-B2D8-5FE710003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1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63DE2A5-DD3B-91EC-8419-6A67839A9CB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3570182A-5922-4C62-8613-549F48E4C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4874"/>
            <a:ext cx="9144000" cy="2387600"/>
          </a:xfrm>
        </p:spPr>
        <p:txBody>
          <a:bodyPr>
            <a:noAutofit/>
          </a:bodyPr>
          <a:lstStyle/>
          <a:p>
            <a:r>
              <a:rPr lang="fr-FR" sz="4800" b="1" dirty="0"/>
              <a:t>Comment Transmettre des données à Très Longue Distance tout en maintenant une sobriété énergétique ? (TTLD)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8EF636-2F5B-8F20-4CD4-52EF7BF9F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8683"/>
            <a:ext cx="9144000" cy="1017587"/>
          </a:xfrm>
        </p:spPr>
        <p:txBody>
          <a:bodyPr>
            <a:normAutofit/>
          </a:bodyPr>
          <a:lstStyle/>
          <a:p>
            <a:r>
              <a:rPr lang="fr-FR" i="1" dirty="0"/>
              <a:t>Guillaume Seimandi</a:t>
            </a:r>
          </a:p>
          <a:p>
            <a:r>
              <a:rPr lang="fr-FR" i="1" dirty="0"/>
              <a:t>15/05/2025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F1FA39-D6E5-ACA2-EAD5-607F9DFC4F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-1" r="8781" b="4517"/>
          <a:stretch/>
        </p:blipFill>
        <p:spPr bwMode="auto">
          <a:xfrm>
            <a:off x="571500" y="317394"/>
            <a:ext cx="2581276" cy="1162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E23E606-E372-C8E9-9755-47476188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095" y="342366"/>
            <a:ext cx="2380784" cy="111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8052B95-F6F1-8D9C-D708-3612388FE9F0}"/>
              </a:ext>
            </a:extLst>
          </p:cNvPr>
          <p:cNvSpPr txBox="1"/>
          <p:nvPr/>
        </p:nvSpPr>
        <p:spPr>
          <a:xfrm>
            <a:off x="4432019" y="5896923"/>
            <a:ext cx="33279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Réalisé pour Télécom Paris</a:t>
            </a:r>
          </a:p>
          <a:p>
            <a:pPr algn="ctr"/>
            <a:r>
              <a:rPr lang="fr-FR" sz="1400" dirty="0"/>
              <a:t>Dans le cadre de l’entretien d’admission</a:t>
            </a:r>
          </a:p>
          <a:p>
            <a:pPr algn="ctr"/>
            <a:r>
              <a:rPr lang="fr-FR" sz="1400" i="1" dirty="0">
                <a:solidFill>
                  <a:schemeClr val="bg1">
                    <a:lumMod val="65000"/>
                  </a:schemeClr>
                </a:solidFill>
              </a:rPr>
              <a:t>(document non validé par Télécom Paris)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CEE17C-360C-7131-491F-0B3613049F46}"/>
              </a:ext>
            </a:extLst>
          </p:cNvPr>
          <p:cNvSpPr txBox="1"/>
          <p:nvPr/>
        </p:nvSpPr>
        <p:spPr>
          <a:xfrm>
            <a:off x="11572875" y="6310313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19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E3CFB-35D3-4537-3DFE-A9C58E4D7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EF14481-52A8-12DF-1A06-B07C16DE8BE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A7D537F4-3C32-9BD8-E0FE-002F09431717}"/>
              </a:ext>
            </a:extLst>
          </p:cNvPr>
          <p:cNvSpPr txBox="1"/>
          <p:nvPr/>
        </p:nvSpPr>
        <p:spPr>
          <a:xfrm>
            <a:off x="11439525" y="631031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10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7A29CF9-2049-88CF-0B18-1F76DD78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b="1" dirty="0"/>
              <a:t>Création d’une librairie en 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B80AEA7-2FC7-C1B2-4A2B-797EFDEA7616}"/>
              </a:ext>
            </a:extLst>
          </p:cNvPr>
          <p:cNvSpPr txBox="1"/>
          <p:nvPr/>
        </p:nvSpPr>
        <p:spPr>
          <a:xfrm>
            <a:off x="2471737" y="1690688"/>
            <a:ext cx="7248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i="1" dirty="0"/>
              <a:t>Fonctionnement de la librairie</a:t>
            </a:r>
          </a:p>
        </p:txBody>
      </p:sp>
      <p:pic>
        <p:nvPicPr>
          <p:cNvPr id="5" name="Image 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A2E086B2-050D-BC68-4B29-865A98405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2382325"/>
            <a:ext cx="7458075" cy="39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1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338A3E7-664D-2EE0-A5D3-A50F712B927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AC7317B7-8C4A-3236-BBE8-99610E132B1F}"/>
              </a:ext>
            </a:extLst>
          </p:cNvPr>
          <p:cNvSpPr txBox="1"/>
          <p:nvPr/>
        </p:nvSpPr>
        <p:spPr>
          <a:xfrm>
            <a:off x="11439525" y="631031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A2DCF2-451E-5E6C-DE99-AABAC0A65077}"/>
              </a:ext>
            </a:extLst>
          </p:cNvPr>
          <p:cNvSpPr txBox="1"/>
          <p:nvPr/>
        </p:nvSpPr>
        <p:spPr>
          <a:xfrm>
            <a:off x="2471737" y="1624013"/>
            <a:ext cx="7248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i="1" dirty="0"/>
              <a:t>Schéma bloc de l’environnement de test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5D94A1C-DD67-A1E6-BC9B-B68EDF8F9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fr-FR" b="1" dirty="0"/>
              <a:t>Analyse de stabilité en fréquence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441C55-7DD0-A926-C7E8-AA3FBF32E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313144"/>
            <a:ext cx="10877550" cy="41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5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1FD52-365A-8B36-990F-AB6F61647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0AF22FA-4163-09AE-77AB-282AFC18050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1B655FD8-989D-030C-5904-C72BF283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fr-FR" b="1" dirty="0"/>
              <a:t>Analyse de stabilité en fréquence</a:t>
            </a:r>
          </a:p>
        </p:txBody>
      </p:sp>
      <p:pic>
        <p:nvPicPr>
          <p:cNvPr id="4" name="Image 3" descr="Une image contenant capture d’écran, ligne, nuit&#10;&#10;Le contenu généré par l’IA peut être incorrect.">
            <a:extLst>
              <a:ext uri="{FF2B5EF4-FFF2-40B4-BE49-F238E27FC236}">
                <a16:creationId xmlns:a16="http://schemas.microsoft.com/office/drawing/2014/main" id="{2736EDB8-EA94-A571-2FB2-2DD8A46CF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2148029"/>
            <a:ext cx="8324850" cy="438241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F1D0299-2E6F-C58E-BF8C-CAB9E1B9E4BD}"/>
              </a:ext>
            </a:extLst>
          </p:cNvPr>
          <p:cNvSpPr txBox="1"/>
          <p:nvPr/>
        </p:nvSpPr>
        <p:spPr>
          <a:xfrm>
            <a:off x="11430000" y="6310313"/>
            <a:ext cx="5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046018A-14A5-0CCC-5A4B-BA41ACEB87A4}"/>
              </a:ext>
            </a:extLst>
          </p:cNvPr>
          <p:cNvSpPr txBox="1"/>
          <p:nvPr/>
        </p:nvSpPr>
        <p:spPr>
          <a:xfrm>
            <a:off x="2471737" y="1519238"/>
            <a:ext cx="7248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i="1" dirty="0"/>
              <a:t>Interface graphique du programme de test</a:t>
            </a:r>
          </a:p>
        </p:txBody>
      </p:sp>
    </p:spTree>
    <p:extLst>
      <p:ext uri="{BB962C8B-B14F-4D97-AF65-F5344CB8AC3E}">
        <p14:creationId xmlns:p14="http://schemas.microsoft.com/office/powerpoint/2010/main" val="187025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7738B-A652-9079-7537-57C204AA2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C81265D-6FC1-E51B-1F2E-1A0789F0F2E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, ligne, diagramme, Tracé&#10;&#10;Le contenu généré par l’IA peut être incorrect.">
            <a:extLst>
              <a:ext uri="{FF2B5EF4-FFF2-40B4-BE49-F238E27FC236}">
                <a16:creationId xmlns:a16="http://schemas.microsoft.com/office/drawing/2014/main" id="{5B19E04C-6370-F6A2-85B1-6EB118921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9054" r="8985" b="5849"/>
          <a:stretch/>
        </p:blipFill>
        <p:spPr>
          <a:xfrm>
            <a:off x="1770755" y="1724026"/>
            <a:ext cx="8950031" cy="47339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72687FD-748A-57F5-5773-562BEA3B4C52}"/>
              </a:ext>
            </a:extLst>
          </p:cNvPr>
          <p:cNvSpPr txBox="1"/>
          <p:nvPr/>
        </p:nvSpPr>
        <p:spPr>
          <a:xfrm>
            <a:off x="11430000" y="6310313"/>
            <a:ext cx="5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13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A805D0-5743-F32D-7840-5EDED40D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fr-FR" b="1" dirty="0"/>
              <a:t>Analyse de stabilité en fréquence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86480E-E6F1-1870-DBF2-96558ED70916}"/>
              </a:ext>
            </a:extLst>
          </p:cNvPr>
          <p:cNvSpPr/>
          <p:nvPr/>
        </p:nvSpPr>
        <p:spPr>
          <a:xfrm>
            <a:off x="1706992" y="3550812"/>
            <a:ext cx="367964" cy="1021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BF931A-75EB-30F0-2BF4-FBE453F9F4E0}"/>
              </a:ext>
            </a:extLst>
          </p:cNvPr>
          <p:cNvSpPr txBox="1"/>
          <p:nvPr/>
        </p:nvSpPr>
        <p:spPr>
          <a:xfrm>
            <a:off x="2918370" y="1514426"/>
            <a:ext cx="66547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 de la fréquence en fonction de la température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2D081A-F98A-AF6D-00BD-CBEFA68BA1D7}"/>
              </a:ext>
            </a:extLst>
          </p:cNvPr>
          <p:cNvSpPr txBox="1"/>
          <p:nvPr/>
        </p:nvSpPr>
        <p:spPr>
          <a:xfrm>
            <a:off x="2079060" y="6210291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8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042B39-E9D9-3FCF-0C59-EC8E7BD78990}"/>
              </a:ext>
            </a:extLst>
          </p:cNvPr>
          <p:cNvSpPr txBox="1"/>
          <p:nvPr/>
        </p:nvSpPr>
        <p:spPr>
          <a:xfrm>
            <a:off x="3232268" y="6205528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2473C70-C42F-7EE0-A4D4-B76E12B3E97C}"/>
              </a:ext>
            </a:extLst>
          </p:cNvPr>
          <p:cNvSpPr txBox="1"/>
          <p:nvPr/>
        </p:nvSpPr>
        <p:spPr>
          <a:xfrm>
            <a:off x="4389616" y="6205528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CA3AE82-6A81-3955-3F4D-3E182066B84C}"/>
              </a:ext>
            </a:extLst>
          </p:cNvPr>
          <p:cNvSpPr txBox="1"/>
          <p:nvPr/>
        </p:nvSpPr>
        <p:spPr>
          <a:xfrm>
            <a:off x="5543773" y="6210291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DBB370-A521-5BCB-9F21-CB1B3F1BE8DC}"/>
              </a:ext>
            </a:extLst>
          </p:cNvPr>
          <p:cNvSpPr/>
          <p:nvPr/>
        </p:nvSpPr>
        <p:spPr>
          <a:xfrm>
            <a:off x="5948357" y="6310313"/>
            <a:ext cx="825822" cy="147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539B4E-4915-7E24-64FA-C902F2DD7021}"/>
              </a:ext>
            </a:extLst>
          </p:cNvPr>
          <p:cNvSpPr txBox="1"/>
          <p:nvPr/>
        </p:nvSpPr>
        <p:spPr>
          <a:xfrm>
            <a:off x="6695841" y="6210291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16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331E87E-B232-9C59-4BDD-4B28C9D79AA7}"/>
              </a:ext>
            </a:extLst>
          </p:cNvPr>
          <p:cNvSpPr txBox="1"/>
          <p:nvPr/>
        </p:nvSpPr>
        <p:spPr>
          <a:xfrm>
            <a:off x="7843342" y="6214854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18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BDE9FE3-DFBB-E5D7-416E-994DEEC1EFC3}"/>
              </a:ext>
            </a:extLst>
          </p:cNvPr>
          <p:cNvSpPr txBox="1"/>
          <p:nvPr/>
        </p:nvSpPr>
        <p:spPr>
          <a:xfrm>
            <a:off x="8999122" y="6214854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8E20E10-6B90-F26C-EC06-B2C9266712B5}"/>
              </a:ext>
            </a:extLst>
          </p:cNvPr>
          <p:cNvSpPr txBox="1"/>
          <p:nvPr/>
        </p:nvSpPr>
        <p:spPr>
          <a:xfrm>
            <a:off x="10155737" y="6214854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1A7ACCA-BBE4-7F63-2A02-223422FC5589}"/>
              </a:ext>
            </a:extLst>
          </p:cNvPr>
          <p:cNvSpPr txBox="1"/>
          <p:nvPr/>
        </p:nvSpPr>
        <p:spPr>
          <a:xfrm>
            <a:off x="1598309" y="6005288"/>
            <a:ext cx="5519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-2.0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09EAC59-92B9-0A4B-9445-E56CB1DCFD02}"/>
              </a:ext>
            </a:extLst>
          </p:cNvPr>
          <p:cNvSpPr txBox="1"/>
          <p:nvPr/>
        </p:nvSpPr>
        <p:spPr>
          <a:xfrm>
            <a:off x="1631679" y="5466704"/>
            <a:ext cx="5185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-1,5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9027D02-9248-4C4E-CED4-624FFFFB90A4}"/>
              </a:ext>
            </a:extLst>
          </p:cNvPr>
          <p:cNvSpPr txBox="1"/>
          <p:nvPr/>
        </p:nvSpPr>
        <p:spPr>
          <a:xfrm>
            <a:off x="1631680" y="4937646"/>
            <a:ext cx="5185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-1.0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CAB5CDA-C904-9181-7650-02A94650E0AD}"/>
              </a:ext>
            </a:extLst>
          </p:cNvPr>
          <p:cNvSpPr txBox="1"/>
          <p:nvPr/>
        </p:nvSpPr>
        <p:spPr>
          <a:xfrm>
            <a:off x="1598309" y="4407252"/>
            <a:ext cx="5519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-0.5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122AA5A-44F5-CE73-E923-847E51149361}"/>
              </a:ext>
            </a:extLst>
          </p:cNvPr>
          <p:cNvSpPr txBox="1"/>
          <p:nvPr/>
        </p:nvSpPr>
        <p:spPr>
          <a:xfrm>
            <a:off x="1631679" y="3868071"/>
            <a:ext cx="5185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0.0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439B53C-A566-2766-D124-CB9D393D966D}"/>
              </a:ext>
            </a:extLst>
          </p:cNvPr>
          <p:cNvSpPr txBox="1"/>
          <p:nvPr/>
        </p:nvSpPr>
        <p:spPr>
          <a:xfrm>
            <a:off x="1688604" y="3331861"/>
            <a:ext cx="4616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0.5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5A86CC3-F438-F151-2B9F-7F105A9D6D0A}"/>
              </a:ext>
            </a:extLst>
          </p:cNvPr>
          <p:cNvSpPr txBox="1"/>
          <p:nvPr/>
        </p:nvSpPr>
        <p:spPr>
          <a:xfrm>
            <a:off x="1688604" y="2793782"/>
            <a:ext cx="4616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1.0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5B169FD-E386-0A4E-F238-53D804056DD7}"/>
              </a:ext>
            </a:extLst>
          </p:cNvPr>
          <p:cNvSpPr txBox="1"/>
          <p:nvPr/>
        </p:nvSpPr>
        <p:spPr>
          <a:xfrm>
            <a:off x="1688604" y="2262271"/>
            <a:ext cx="4616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1.5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5E791AA-11D4-232E-B533-88B35C36773C}"/>
              </a:ext>
            </a:extLst>
          </p:cNvPr>
          <p:cNvSpPr txBox="1"/>
          <p:nvPr/>
        </p:nvSpPr>
        <p:spPr>
          <a:xfrm>
            <a:off x="1314624" y="3068422"/>
            <a:ext cx="461665" cy="2053709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dirty="0"/>
              <a:t>Déviation (ppm)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B7B7CA7-7FB8-0CF6-5ED7-8945DB916438}"/>
              </a:ext>
            </a:extLst>
          </p:cNvPr>
          <p:cNvSpPr txBox="1"/>
          <p:nvPr/>
        </p:nvSpPr>
        <p:spPr>
          <a:xfrm>
            <a:off x="4910364" y="6459755"/>
            <a:ext cx="26708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Température (°C)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D6E14827-83E3-E6F1-02B4-6F2613B21C83}"/>
              </a:ext>
            </a:extLst>
          </p:cNvPr>
          <p:cNvCxnSpPr>
            <a:cxnSpLocks/>
          </p:cNvCxnSpPr>
          <p:nvPr/>
        </p:nvCxnSpPr>
        <p:spPr>
          <a:xfrm>
            <a:off x="6321741" y="4745806"/>
            <a:ext cx="5715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EA6B1CF-5E66-D795-0D27-F11AAA2D2C20}"/>
              </a:ext>
            </a:extLst>
          </p:cNvPr>
          <p:cNvCxnSpPr>
            <a:cxnSpLocks/>
          </p:cNvCxnSpPr>
          <p:nvPr/>
        </p:nvCxnSpPr>
        <p:spPr>
          <a:xfrm>
            <a:off x="6321741" y="4847159"/>
            <a:ext cx="5715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CE821EFA-36FC-DCEB-8254-BFEC0A89E1B3}"/>
              </a:ext>
            </a:extLst>
          </p:cNvPr>
          <p:cNvCxnSpPr>
            <a:cxnSpLocks/>
          </p:cNvCxnSpPr>
          <p:nvPr/>
        </p:nvCxnSpPr>
        <p:spPr>
          <a:xfrm>
            <a:off x="6791820" y="4407252"/>
            <a:ext cx="0" cy="33855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9B858FD0-2E7F-E5DD-BD04-4D4C263E5581}"/>
              </a:ext>
            </a:extLst>
          </p:cNvPr>
          <p:cNvCxnSpPr>
            <a:cxnSpLocks/>
          </p:cNvCxnSpPr>
          <p:nvPr/>
        </p:nvCxnSpPr>
        <p:spPr>
          <a:xfrm flipV="1">
            <a:off x="6791820" y="4869213"/>
            <a:ext cx="0" cy="33515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A8C3C017-59D4-CAEF-536B-1E14F3BDA7D0}"/>
              </a:ext>
            </a:extLst>
          </p:cNvPr>
          <p:cNvSpPr txBox="1"/>
          <p:nvPr/>
        </p:nvSpPr>
        <p:spPr>
          <a:xfrm>
            <a:off x="7032316" y="4669815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Résolution</a:t>
            </a:r>
            <a:r>
              <a:rPr lang="fr-FR" dirty="0"/>
              <a:t> : ≈ 1 Hz </a:t>
            </a:r>
            <a:endParaRPr lang="fr-FR" u="sng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06BA9F8-9F33-D855-9C2A-9E7D51022719}"/>
              </a:ext>
            </a:extLst>
          </p:cNvPr>
          <p:cNvSpPr txBox="1"/>
          <p:nvPr/>
        </p:nvSpPr>
        <p:spPr>
          <a:xfrm>
            <a:off x="1688604" y="1728712"/>
            <a:ext cx="4616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2.0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870EBEC-715E-1D71-53E7-E747898585EF}"/>
              </a:ext>
            </a:extLst>
          </p:cNvPr>
          <p:cNvSpPr txBox="1"/>
          <p:nvPr/>
        </p:nvSpPr>
        <p:spPr>
          <a:xfrm>
            <a:off x="2455798" y="2067266"/>
            <a:ext cx="34925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u="sng" dirty="0"/>
              <a:t>Période d’échantillonnage</a:t>
            </a:r>
            <a:r>
              <a:rPr lang="fr-FR" dirty="0"/>
              <a:t> :  1,8 s </a:t>
            </a:r>
            <a:endParaRPr lang="fr-FR" u="sng" dirty="0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BE579EA-670F-8CFE-E835-16BC19E59F1E}"/>
              </a:ext>
            </a:extLst>
          </p:cNvPr>
          <p:cNvCxnSpPr>
            <a:cxnSpLocks/>
          </p:cNvCxnSpPr>
          <p:nvPr/>
        </p:nvCxnSpPr>
        <p:spPr>
          <a:xfrm flipV="1">
            <a:off x="5000625" y="4669815"/>
            <a:ext cx="476250" cy="534554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D5431017-9675-9F36-1B5D-6B1717692589}"/>
              </a:ext>
            </a:extLst>
          </p:cNvPr>
          <p:cNvSpPr txBox="1"/>
          <p:nvPr/>
        </p:nvSpPr>
        <p:spPr>
          <a:xfrm>
            <a:off x="4513569" y="5204369"/>
            <a:ext cx="48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XO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39382A3B-0DBC-428D-A2B6-C15C220E36D5}"/>
              </a:ext>
            </a:extLst>
          </p:cNvPr>
          <p:cNvCxnSpPr>
            <a:cxnSpLocks/>
          </p:cNvCxnSpPr>
          <p:nvPr/>
        </p:nvCxnSpPr>
        <p:spPr>
          <a:xfrm flipH="1">
            <a:off x="8593847" y="3156884"/>
            <a:ext cx="734546" cy="47332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4DA39A8F-C5C4-DD61-3E70-0C8661042198}"/>
              </a:ext>
            </a:extLst>
          </p:cNvPr>
          <p:cNvSpPr txBox="1"/>
          <p:nvPr/>
        </p:nvSpPr>
        <p:spPr>
          <a:xfrm>
            <a:off x="9403706" y="2921547"/>
            <a:ext cx="87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TCXO</a:t>
            </a:r>
          </a:p>
        </p:txBody>
      </p:sp>
    </p:spTree>
    <p:extLst>
      <p:ext uri="{BB962C8B-B14F-4D97-AF65-F5344CB8AC3E}">
        <p14:creationId xmlns:p14="http://schemas.microsoft.com/office/powerpoint/2010/main" val="397173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F414A-45A8-90BD-FFCF-4C1DE52A8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382B53F-7EB9-DBA3-D863-3BA71920291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2C7B4EC-94D3-6197-6FBD-15ABB4EE71C4}"/>
              </a:ext>
            </a:extLst>
          </p:cNvPr>
          <p:cNvCxnSpPr/>
          <p:nvPr/>
        </p:nvCxnSpPr>
        <p:spPr>
          <a:xfrm>
            <a:off x="4257675" y="3762375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 descr="Une image contenant texte, ligne, diagramme, Tracé&#10;&#10;Le contenu généré par l’IA peut être incorrect.">
            <a:extLst>
              <a:ext uri="{FF2B5EF4-FFF2-40B4-BE49-F238E27FC236}">
                <a16:creationId xmlns:a16="http://schemas.microsoft.com/office/drawing/2014/main" id="{C8372423-A549-8D75-224D-AE72FC78B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9054" r="8985" b="5849"/>
          <a:stretch/>
        </p:blipFill>
        <p:spPr>
          <a:xfrm>
            <a:off x="1770755" y="1724026"/>
            <a:ext cx="8950031" cy="473392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4015C681-8835-B843-21E6-126519D7B8DC}"/>
              </a:ext>
            </a:extLst>
          </p:cNvPr>
          <p:cNvSpPr txBox="1"/>
          <p:nvPr/>
        </p:nvSpPr>
        <p:spPr>
          <a:xfrm>
            <a:off x="6695841" y="6210291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16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7A6A522-0E56-5296-7F3D-2E863089019A}"/>
              </a:ext>
            </a:extLst>
          </p:cNvPr>
          <p:cNvSpPr txBox="1"/>
          <p:nvPr/>
        </p:nvSpPr>
        <p:spPr>
          <a:xfrm>
            <a:off x="4910364" y="6459755"/>
            <a:ext cx="26708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Température (°C)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7C9E60-677E-C9A2-B74A-03C797F28694}"/>
              </a:ext>
            </a:extLst>
          </p:cNvPr>
          <p:cNvSpPr/>
          <p:nvPr/>
        </p:nvSpPr>
        <p:spPr>
          <a:xfrm>
            <a:off x="1706992" y="3550812"/>
            <a:ext cx="367964" cy="1021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12A90C-6E52-80C9-860A-89EF74234EFD}"/>
              </a:ext>
            </a:extLst>
          </p:cNvPr>
          <p:cNvSpPr txBox="1"/>
          <p:nvPr/>
        </p:nvSpPr>
        <p:spPr>
          <a:xfrm>
            <a:off x="3406775" y="4231243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± 2 Hz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617E9381-6527-160B-F8A1-0BFC25B32F09}"/>
              </a:ext>
            </a:extLst>
          </p:cNvPr>
          <p:cNvCxnSpPr>
            <a:cxnSpLocks/>
          </p:cNvCxnSpPr>
          <p:nvPr/>
        </p:nvCxnSpPr>
        <p:spPr>
          <a:xfrm>
            <a:off x="6710363" y="3762375"/>
            <a:ext cx="0" cy="25717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02CA0844-3A15-9EB7-2725-9D089B413228}"/>
              </a:ext>
            </a:extLst>
          </p:cNvPr>
          <p:cNvSpPr txBox="1"/>
          <p:nvPr/>
        </p:nvSpPr>
        <p:spPr>
          <a:xfrm>
            <a:off x="6774179" y="3246889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± 1 Hz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2C24CC-5972-968A-7345-7B2E0D1E5D41}"/>
              </a:ext>
            </a:extLst>
          </p:cNvPr>
          <p:cNvSpPr txBox="1"/>
          <p:nvPr/>
        </p:nvSpPr>
        <p:spPr>
          <a:xfrm>
            <a:off x="2634446" y="461224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Biaisée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6DCBF2-2C1F-77E6-186E-B0417C8CCE3D}"/>
              </a:ext>
            </a:extLst>
          </p:cNvPr>
          <p:cNvSpPr txBox="1"/>
          <p:nvPr/>
        </p:nvSpPr>
        <p:spPr>
          <a:xfrm>
            <a:off x="11430000" y="6310313"/>
            <a:ext cx="5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14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E8F6BC9-BE44-5BB0-39FE-D98FD643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fr-FR" b="1" dirty="0"/>
              <a:t>Analyse de stabilité en fréquence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0750F6F-4A95-0391-218F-57985FE2FC5F}"/>
              </a:ext>
            </a:extLst>
          </p:cNvPr>
          <p:cNvSpPr txBox="1"/>
          <p:nvPr/>
        </p:nvSpPr>
        <p:spPr>
          <a:xfrm>
            <a:off x="2918370" y="1514426"/>
            <a:ext cx="66547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 de la fréquence en fonction de la température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882AD9E-DFFD-760F-5226-C8BE6FD48E6E}"/>
              </a:ext>
            </a:extLst>
          </p:cNvPr>
          <p:cNvSpPr txBox="1"/>
          <p:nvPr/>
        </p:nvSpPr>
        <p:spPr>
          <a:xfrm>
            <a:off x="2079060" y="6210291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8B51D9A-C815-3511-5465-4B2933C80B19}"/>
              </a:ext>
            </a:extLst>
          </p:cNvPr>
          <p:cNvSpPr txBox="1"/>
          <p:nvPr/>
        </p:nvSpPr>
        <p:spPr>
          <a:xfrm>
            <a:off x="3232268" y="6205528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3A9A71A-835D-2DA6-6DB6-EF3784D48BE7}"/>
              </a:ext>
            </a:extLst>
          </p:cNvPr>
          <p:cNvSpPr txBox="1"/>
          <p:nvPr/>
        </p:nvSpPr>
        <p:spPr>
          <a:xfrm>
            <a:off x="4389616" y="6205528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6ECD434-46CD-7754-A562-BDAF1B003287}"/>
              </a:ext>
            </a:extLst>
          </p:cNvPr>
          <p:cNvSpPr txBox="1"/>
          <p:nvPr/>
        </p:nvSpPr>
        <p:spPr>
          <a:xfrm>
            <a:off x="5543773" y="6210291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F0C60F-25AC-B042-D264-99B6E9462CB3}"/>
              </a:ext>
            </a:extLst>
          </p:cNvPr>
          <p:cNvSpPr/>
          <p:nvPr/>
        </p:nvSpPr>
        <p:spPr>
          <a:xfrm>
            <a:off x="5948357" y="6310313"/>
            <a:ext cx="825822" cy="147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6A9CF4D-AB85-B240-02B6-B28E79CFAD4B}"/>
              </a:ext>
            </a:extLst>
          </p:cNvPr>
          <p:cNvSpPr txBox="1"/>
          <p:nvPr/>
        </p:nvSpPr>
        <p:spPr>
          <a:xfrm>
            <a:off x="7843342" y="6214854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18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3124F41-8311-465F-2A69-6C7EBC179C16}"/>
              </a:ext>
            </a:extLst>
          </p:cNvPr>
          <p:cNvSpPr txBox="1"/>
          <p:nvPr/>
        </p:nvSpPr>
        <p:spPr>
          <a:xfrm>
            <a:off x="8999122" y="6214854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3D2C09A-F51E-79AE-85C2-9A981981BF69}"/>
              </a:ext>
            </a:extLst>
          </p:cNvPr>
          <p:cNvSpPr txBox="1"/>
          <p:nvPr/>
        </p:nvSpPr>
        <p:spPr>
          <a:xfrm>
            <a:off x="10155737" y="6214854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22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F8084A9-C2CE-CE2D-60C0-D74EBBC3CCC7}"/>
              </a:ext>
            </a:extLst>
          </p:cNvPr>
          <p:cNvSpPr txBox="1"/>
          <p:nvPr/>
        </p:nvSpPr>
        <p:spPr>
          <a:xfrm>
            <a:off x="1598309" y="6005288"/>
            <a:ext cx="5519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-2.0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D6BFD30-6BAE-9D5F-D162-B0A39839E539}"/>
              </a:ext>
            </a:extLst>
          </p:cNvPr>
          <p:cNvSpPr txBox="1"/>
          <p:nvPr/>
        </p:nvSpPr>
        <p:spPr>
          <a:xfrm>
            <a:off x="1631679" y="5466704"/>
            <a:ext cx="5185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-1,5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62A9A83-5BB1-C99A-2F48-E03F569B015C}"/>
              </a:ext>
            </a:extLst>
          </p:cNvPr>
          <p:cNvSpPr txBox="1"/>
          <p:nvPr/>
        </p:nvSpPr>
        <p:spPr>
          <a:xfrm>
            <a:off x="1631680" y="4937646"/>
            <a:ext cx="5185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-1.0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0EDC3FE-0F10-36C6-D1EE-A0E10EBD0BA3}"/>
              </a:ext>
            </a:extLst>
          </p:cNvPr>
          <p:cNvSpPr txBox="1"/>
          <p:nvPr/>
        </p:nvSpPr>
        <p:spPr>
          <a:xfrm>
            <a:off x="1598309" y="4407252"/>
            <a:ext cx="5519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-0.5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007F942-64C4-C29A-64E0-9E9EADF11559}"/>
              </a:ext>
            </a:extLst>
          </p:cNvPr>
          <p:cNvSpPr txBox="1"/>
          <p:nvPr/>
        </p:nvSpPr>
        <p:spPr>
          <a:xfrm>
            <a:off x="1631679" y="3868071"/>
            <a:ext cx="5185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0.0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333BEEB-E0A5-FD14-6BB9-2A8BB1752397}"/>
              </a:ext>
            </a:extLst>
          </p:cNvPr>
          <p:cNvSpPr txBox="1"/>
          <p:nvPr/>
        </p:nvSpPr>
        <p:spPr>
          <a:xfrm>
            <a:off x="1688604" y="3331861"/>
            <a:ext cx="4616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0.5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DDAA74F-B4FF-71D4-B09A-76FDB64FF515}"/>
              </a:ext>
            </a:extLst>
          </p:cNvPr>
          <p:cNvSpPr txBox="1"/>
          <p:nvPr/>
        </p:nvSpPr>
        <p:spPr>
          <a:xfrm>
            <a:off x="1688604" y="2793782"/>
            <a:ext cx="4616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1.0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F0CE9B4-A905-889C-3B9E-B70406C8A1D7}"/>
              </a:ext>
            </a:extLst>
          </p:cNvPr>
          <p:cNvSpPr txBox="1"/>
          <p:nvPr/>
        </p:nvSpPr>
        <p:spPr>
          <a:xfrm>
            <a:off x="1688604" y="2262271"/>
            <a:ext cx="4616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1.5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1ABE21C-6B77-C328-E8D9-85878A928CCA}"/>
              </a:ext>
            </a:extLst>
          </p:cNvPr>
          <p:cNvSpPr txBox="1"/>
          <p:nvPr/>
        </p:nvSpPr>
        <p:spPr>
          <a:xfrm>
            <a:off x="1688604" y="1728712"/>
            <a:ext cx="4616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2.0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C52F52C-698C-017D-4B7D-D3BE333E826D}"/>
              </a:ext>
            </a:extLst>
          </p:cNvPr>
          <p:cNvSpPr txBox="1"/>
          <p:nvPr/>
        </p:nvSpPr>
        <p:spPr>
          <a:xfrm>
            <a:off x="1314624" y="3068422"/>
            <a:ext cx="461665" cy="2053709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dirty="0"/>
              <a:t>Déviation (ppm)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A7EAD5E5-B1B1-63CF-FF9E-A3E99AE43B54}"/>
              </a:ext>
            </a:extLst>
          </p:cNvPr>
          <p:cNvCxnSpPr/>
          <p:nvPr/>
        </p:nvCxnSpPr>
        <p:spPr>
          <a:xfrm>
            <a:off x="4389616" y="3762375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2906B3D1-015D-25D6-2A2D-6B158A89BEEC}"/>
              </a:ext>
            </a:extLst>
          </p:cNvPr>
          <p:cNvCxnSpPr>
            <a:cxnSpLocks/>
          </p:cNvCxnSpPr>
          <p:nvPr/>
        </p:nvCxnSpPr>
        <p:spPr>
          <a:xfrm>
            <a:off x="6321741" y="4745806"/>
            <a:ext cx="5715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79F0D832-F8BD-6069-75B8-AEB571BFC8A8}"/>
              </a:ext>
            </a:extLst>
          </p:cNvPr>
          <p:cNvCxnSpPr>
            <a:cxnSpLocks/>
          </p:cNvCxnSpPr>
          <p:nvPr/>
        </p:nvCxnSpPr>
        <p:spPr>
          <a:xfrm>
            <a:off x="6321741" y="4847159"/>
            <a:ext cx="5715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E4DE94F6-BCD5-B941-BE41-345211B71328}"/>
              </a:ext>
            </a:extLst>
          </p:cNvPr>
          <p:cNvCxnSpPr>
            <a:cxnSpLocks/>
          </p:cNvCxnSpPr>
          <p:nvPr/>
        </p:nvCxnSpPr>
        <p:spPr>
          <a:xfrm>
            <a:off x="6791820" y="4407252"/>
            <a:ext cx="0" cy="33855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98B806ED-B771-2D84-1351-0BB8561F7E1E}"/>
              </a:ext>
            </a:extLst>
          </p:cNvPr>
          <p:cNvCxnSpPr>
            <a:cxnSpLocks/>
          </p:cNvCxnSpPr>
          <p:nvPr/>
        </p:nvCxnSpPr>
        <p:spPr>
          <a:xfrm flipV="1">
            <a:off x="6791820" y="4869213"/>
            <a:ext cx="0" cy="33515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EC3B60C5-56D4-98B7-B395-454D8215A964}"/>
              </a:ext>
            </a:extLst>
          </p:cNvPr>
          <p:cNvSpPr txBox="1"/>
          <p:nvPr/>
        </p:nvSpPr>
        <p:spPr>
          <a:xfrm>
            <a:off x="7032316" y="4669815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Résolution</a:t>
            </a:r>
            <a:r>
              <a:rPr lang="fr-FR" dirty="0"/>
              <a:t> : ≈ 1 Hz </a:t>
            </a:r>
            <a:endParaRPr lang="fr-FR" u="sng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46F7550-1338-A625-E9C0-0B0DF8A86AAC}"/>
              </a:ext>
            </a:extLst>
          </p:cNvPr>
          <p:cNvSpPr txBox="1"/>
          <p:nvPr/>
        </p:nvSpPr>
        <p:spPr>
          <a:xfrm>
            <a:off x="2455798" y="2067266"/>
            <a:ext cx="34925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u="sng" dirty="0"/>
              <a:t>Période d’échantillonnage</a:t>
            </a:r>
            <a:r>
              <a:rPr lang="fr-FR" dirty="0"/>
              <a:t> :  1,8 s </a:t>
            </a:r>
            <a:endParaRPr lang="fr-FR" u="sng" dirty="0"/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08F81268-9C0D-F736-CE16-44A30C8ADE1A}"/>
              </a:ext>
            </a:extLst>
          </p:cNvPr>
          <p:cNvCxnSpPr>
            <a:cxnSpLocks/>
          </p:cNvCxnSpPr>
          <p:nvPr/>
        </p:nvCxnSpPr>
        <p:spPr>
          <a:xfrm flipV="1">
            <a:off x="5000625" y="4669815"/>
            <a:ext cx="476250" cy="534554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0124BFC3-E681-2372-D3BD-A2806635B980}"/>
              </a:ext>
            </a:extLst>
          </p:cNvPr>
          <p:cNvSpPr txBox="1"/>
          <p:nvPr/>
        </p:nvSpPr>
        <p:spPr>
          <a:xfrm>
            <a:off x="4513569" y="5204369"/>
            <a:ext cx="48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XO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646BC2E-8D30-1DD5-FB4C-606684E64F93}"/>
              </a:ext>
            </a:extLst>
          </p:cNvPr>
          <p:cNvCxnSpPr>
            <a:cxnSpLocks/>
          </p:cNvCxnSpPr>
          <p:nvPr/>
        </p:nvCxnSpPr>
        <p:spPr>
          <a:xfrm flipH="1">
            <a:off x="8593847" y="3156884"/>
            <a:ext cx="734546" cy="47332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9249EED3-8A1C-E6A5-8164-844167AFB8E4}"/>
              </a:ext>
            </a:extLst>
          </p:cNvPr>
          <p:cNvSpPr txBox="1"/>
          <p:nvPr/>
        </p:nvSpPr>
        <p:spPr>
          <a:xfrm>
            <a:off x="9403706" y="2921547"/>
            <a:ext cx="87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TCXO</a:t>
            </a:r>
          </a:p>
        </p:txBody>
      </p:sp>
    </p:spTree>
    <p:extLst>
      <p:ext uri="{BB962C8B-B14F-4D97-AF65-F5344CB8AC3E}">
        <p14:creationId xmlns:p14="http://schemas.microsoft.com/office/powerpoint/2010/main" val="185508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C76D8-5A25-6903-2406-B868E914A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EBA2402-4BAF-6E98-03F0-BB42CA2AFD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ligne, diagramme, Tracé&#10;&#10;Le contenu généré par l’IA peut être incorrect.">
            <a:extLst>
              <a:ext uri="{FF2B5EF4-FFF2-40B4-BE49-F238E27FC236}">
                <a16:creationId xmlns:a16="http://schemas.microsoft.com/office/drawing/2014/main" id="{3A743DC2-16F5-9E65-1E09-7B5DBC60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8088" r="7856" b="4483"/>
          <a:stretch/>
        </p:blipFill>
        <p:spPr>
          <a:xfrm>
            <a:off x="1607429" y="1679870"/>
            <a:ext cx="9031514" cy="4741151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6304D235-7E58-778C-1EF7-90D12E0193E4}"/>
              </a:ext>
            </a:extLst>
          </p:cNvPr>
          <p:cNvCxnSpPr>
            <a:cxnSpLocks/>
          </p:cNvCxnSpPr>
          <p:nvPr/>
        </p:nvCxnSpPr>
        <p:spPr>
          <a:xfrm flipH="1">
            <a:off x="2636520" y="4181475"/>
            <a:ext cx="18288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D05235AD-A1C3-34F8-E792-BBFC1D4A11C4}"/>
              </a:ext>
            </a:extLst>
          </p:cNvPr>
          <p:cNvSpPr txBox="1"/>
          <p:nvPr/>
        </p:nvSpPr>
        <p:spPr>
          <a:xfrm>
            <a:off x="4465320" y="3697843"/>
            <a:ext cx="279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Régime transitoire</a:t>
            </a:r>
            <a:r>
              <a:rPr lang="fr-FR" dirty="0"/>
              <a:t> : ≈ 7,2 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06114C-8FA8-2EEE-3916-6A9911BEA7C8}"/>
              </a:ext>
            </a:extLst>
          </p:cNvPr>
          <p:cNvSpPr txBox="1"/>
          <p:nvPr/>
        </p:nvSpPr>
        <p:spPr>
          <a:xfrm>
            <a:off x="11430000" y="6310313"/>
            <a:ext cx="5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15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03E79D0-8E70-D066-31BA-2C46E9C0C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fr-FR" b="1" dirty="0"/>
              <a:t>Analyse de stabilité en fréquence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124B3C8-981A-5576-305E-18EBE648D2EF}"/>
              </a:ext>
            </a:extLst>
          </p:cNvPr>
          <p:cNvSpPr txBox="1"/>
          <p:nvPr/>
        </p:nvSpPr>
        <p:spPr>
          <a:xfrm>
            <a:off x="2347414" y="1514426"/>
            <a:ext cx="7796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i="1" dirty="0"/>
              <a:t>Déviation en fréquence par rapport au temps (mise sous tension à 5 °C)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A8736F-7272-C079-FD58-C353BC7C68BE}"/>
              </a:ext>
            </a:extLst>
          </p:cNvPr>
          <p:cNvSpPr txBox="1"/>
          <p:nvPr/>
        </p:nvSpPr>
        <p:spPr>
          <a:xfrm>
            <a:off x="4910364" y="6364500"/>
            <a:ext cx="26708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Temps (s)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BF5CCE4-6EC3-F5E6-D1B6-6FD1D6E4CBC2}"/>
              </a:ext>
            </a:extLst>
          </p:cNvPr>
          <p:cNvSpPr txBox="1"/>
          <p:nvPr/>
        </p:nvSpPr>
        <p:spPr>
          <a:xfrm>
            <a:off x="885998" y="3068422"/>
            <a:ext cx="461665" cy="2053709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dirty="0"/>
              <a:t>Déviation (ppm)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B9DF18-0A30-D396-7057-30533D252738}"/>
              </a:ext>
            </a:extLst>
          </p:cNvPr>
          <p:cNvSpPr/>
          <p:nvPr/>
        </p:nvSpPr>
        <p:spPr>
          <a:xfrm>
            <a:off x="5948357" y="6236494"/>
            <a:ext cx="825822" cy="147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D84A2B8-BB3A-4C5F-5BCD-4B44BF1EE059}"/>
              </a:ext>
            </a:extLst>
          </p:cNvPr>
          <p:cNvSpPr txBox="1"/>
          <p:nvPr/>
        </p:nvSpPr>
        <p:spPr>
          <a:xfrm>
            <a:off x="3479926" y="6119798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5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1E70876-85C2-D467-3AED-44B45811DD82}"/>
              </a:ext>
            </a:extLst>
          </p:cNvPr>
          <p:cNvSpPr txBox="1"/>
          <p:nvPr/>
        </p:nvSpPr>
        <p:spPr>
          <a:xfrm>
            <a:off x="5211875" y="6119798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5969D67-B6C1-7674-E756-3159EAD3EAD5}"/>
              </a:ext>
            </a:extLst>
          </p:cNvPr>
          <p:cNvSpPr txBox="1"/>
          <p:nvPr/>
        </p:nvSpPr>
        <p:spPr>
          <a:xfrm>
            <a:off x="6939692" y="6122373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15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D7A252C-2567-2247-348E-784CCB765BD3}"/>
              </a:ext>
            </a:extLst>
          </p:cNvPr>
          <p:cNvSpPr txBox="1"/>
          <p:nvPr/>
        </p:nvSpPr>
        <p:spPr>
          <a:xfrm>
            <a:off x="8663460" y="6119798"/>
            <a:ext cx="404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2C582D5-0F56-747E-EBE4-3DE73663FD45}"/>
              </a:ext>
            </a:extLst>
          </p:cNvPr>
          <p:cNvSpPr txBox="1"/>
          <p:nvPr/>
        </p:nvSpPr>
        <p:spPr>
          <a:xfrm>
            <a:off x="1209675" y="5876698"/>
            <a:ext cx="9510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-300000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27B4687-3527-4505-595C-88AE58BB8CC9}"/>
              </a:ext>
            </a:extLst>
          </p:cNvPr>
          <p:cNvSpPr txBox="1"/>
          <p:nvPr/>
        </p:nvSpPr>
        <p:spPr>
          <a:xfrm>
            <a:off x="1209674" y="5231531"/>
            <a:ext cx="9510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-200000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0514B87-B9C4-E55A-2051-F8BDFFE21347}"/>
              </a:ext>
            </a:extLst>
          </p:cNvPr>
          <p:cNvSpPr txBox="1"/>
          <p:nvPr/>
        </p:nvSpPr>
        <p:spPr>
          <a:xfrm>
            <a:off x="1209674" y="4589744"/>
            <a:ext cx="9510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-100000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BE90836-FB47-A9CB-3A60-B058C39D318D}"/>
              </a:ext>
            </a:extLst>
          </p:cNvPr>
          <p:cNvSpPr txBox="1"/>
          <p:nvPr/>
        </p:nvSpPr>
        <p:spPr>
          <a:xfrm>
            <a:off x="1209673" y="3952669"/>
            <a:ext cx="9510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BD7A520-BB95-7BCC-6E92-C6AFC3214052}"/>
              </a:ext>
            </a:extLst>
          </p:cNvPr>
          <p:cNvSpPr txBox="1"/>
          <p:nvPr/>
        </p:nvSpPr>
        <p:spPr>
          <a:xfrm>
            <a:off x="1209672" y="3302719"/>
            <a:ext cx="9510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100000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6AEB6F9-50CD-3DAE-340C-CD6386DA3F26}"/>
              </a:ext>
            </a:extLst>
          </p:cNvPr>
          <p:cNvSpPr txBox="1"/>
          <p:nvPr/>
        </p:nvSpPr>
        <p:spPr>
          <a:xfrm>
            <a:off x="1209671" y="2020588"/>
            <a:ext cx="9510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300000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FDAFFB-8AC9-1A4E-9440-79DAC5A01F67}"/>
              </a:ext>
            </a:extLst>
          </p:cNvPr>
          <p:cNvSpPr txBox="1"/>
          <p:nvPr/>
        </p:nvSpPr>
        <p:spPr>
          <a:xfrm>
            <a:off x="1209670" y="2660724"/>
            <a:ext cx="9510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200000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8BCE448-29D3-15BF-5372-6BAD98EF8601}"/>
              </a:ext>
            </a:extLst>
          </p:cNvPr>
          <p:cNvSpPr/>
          <p:nvPr/>
        </p:nvSpPr>
        <p:spPr>
          <a:xfrm>
            <a:off x="1590063" y="3641273"/>
            <a:ext cx="255400" cy="891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907581B-A6FB-9412-08D5-56399AEAB941}"/>
              </a:ext>
            </a:extLst>
          </p:cNvPr>
          <p:cNvSpPr txBox="1"/>
          <p:nvPr/>
        </p:nvSpPr>
        <p:spPr>
          <a:xfrm>
            <a:off x="6651567" y="2189865"/>
            <a:ext cx="34925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u="sng" dirty="0"/>
              <a:t>Période d’échantillonnage</a:t>
            </a:r>
            <a:r>
              <a:rPr lang="fr-FR" dirty="0"/>
              <a:t> :  1,8 s 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871047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E262599-B5F8-D15C-8D29-C4F780D4BD9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9F133FEE-C47B-8401-9345-DEE9E3C1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b="1" dirty="0"/>
              <a:t>Conclusion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73625D7-A2E8-4684-2220-6B581AB92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Module de génération de signal :</a:t>
            </a:r>
          </a:p>
          <a:p>
            <a:r>
              <a:rPr lang="fr-FR" dirty="0"/>
              <a:t>Précision nécessaire pour la discrimination des fréquences</a:t>
            </a:r>
          </a:p>
          <a:p>
            <a:r>
              <a:rPr lang="fr-FR" dirty="0"/>
              <a:t>Basse consommation : 33 mW (repos) et 72,6 mW (en fonction)</a:t>
            </a:r>
          </a:p>
          <a:p>
            <a:r>
              <a:rPr lang="fr-FR" dirty="0"/>
              <a:t>Temps de chauffe réduit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/>
              <a:t>Système d’émission complet :</a:t>
            </a:r>
          </a:p>
          <a:p>
            <a:r>
              <a:rPr lang="fr-FR" dirty="0"/>
              <a:t>Système autonome et basse consommation</a:t>
            </a:r>
          </a:p>
          <a:p>
            <a:r>
              <a:rPr lang="fr-FR" dirty="0"/>
              <a:t>Réception mondiale du signal (jusqu’aux USA, 7 300 km)</a:t>
            </a:r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F126E8-B13C-29C3-CFD5-6A6FC85D5679}"/>
              </a:ext>
            </a:extLst>
          </p:cNvPr>
          <p:cNvSpPr txBox="1"/>
          <p:nvPr/>
        </p:nvSpPr>
        <p:spPr>
          <a:xfrm>
            <a:off x="11430000" y="6310313"/>
            <a:ext cx="5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44237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790E076-B613-23B4-7E3F-759235EA206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re 3">
            <a:extLst>
              <a:ext uri="{FF2B5EF4-FFF2-40B4-BE49-F238E27FC236}">
                <a16:creationId xmlns:a16="http://schemas.microsoft.com/office/drawing/2014/main" id="{338FE727-DC34-F8F4-826C-345EDD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67732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F1BF4E2-8620-CEC4-D5B9-D9069BBBCB3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FF942490-14E8-A4DC-2CD4-A5BC4B6E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52D059-259F-F15C-4D02-BB2945FFF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964" y="2141537"/>
            <a:ext cx="8114071" cy="4351338"/>
          </a:xfrm>
        </p:spPr>
        <p:txBody>
          <a:bodyPr/>
          <a:lstStyle/>
          <a:p>
            <a:r>
              <a:rPr lang="fr-FR" dirty="0"/>
              <a:t>Contexte</a:t>
            </a:r>
          </a:p>
          <a:p>
            <a:r>
              <a:rPr lang="fr-FR" dirty="0"/>
              <a:t>Conception du module de génération du signal</a:t>
            </a:r>
          </a:p>
          <a:p>
            <a:r>
              <a:rPr lang="fr-FR" dirty="0"/>
              <a:t>Création d’une librairie en C</a:t>
            </a:r>
          </a:p>
          <a:p>
            <a:r>
              <a:rPr lang="fr-FR" dirty="0"/>
              <a:t>Analyse de stabilité en fréquence</a:t>
            </a:r>
          </a:p>
          <a:p>
            <a:r>
              <a:rPr lang="fr-FR" dirty="0"/>
              <a:t>Conclusion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FECAF52-D780-7203-98C0-C66033CCB0D8}"/>
              </a:ext>
            </a:extLst>
          </p:cNvPr>
          <p:cNvSpPr txBox="1"/>
          <p:nvPr/>
        </p:nvSpPr>
        <p:spPr>
          <a:xfrm>
            <a:off x="11572875" y="6310313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801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A1DB06F-78D6-F095-9290-D0EA9E598B2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8DD2FABA-5A37-C28B-D52C-A653D090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Contexte - Objectifs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3FE241-9506-2D4D-B52E-A843CDC64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975"/>
            <a:ext cx="5257800" cy="4351338"/>
          </a:xfrm>
        </p:spPr>
        <p:txBody>
          <a:bodyPr/>
          <a:lstStyle/>
          <a:p>
            <a:r>
              <a:rPr lang="fr-FR" dirty="0"/>
              <a:t>Création d’un système électronique autonome</a:t>
            </a:r>
          </a:p>
          <a:p>
            <a:r>
              <a:rPr lang="fr-FR" dirty="0"/>
              <a:t>Système embarqué sur une station de mesure en mer</a:t>
            </a:r>
          </a:p>
          <a:p>
            <a:r>
              <a:rPr lang="fr-FR" dirty="0"/>
              <a:t>Exploitation d’un maillage de récepteurs existants</a:t>
            </a:r>
          </a:p>
          <a:p>
            <a:r>
              <a:rPr lang="fr-FR" dirty="0"/>
              <a:t>Utilisation du protocole WSPR modifié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6B12BB-65CD-4542-A0F4-8A578CD7EA47}"/>
              </a:ext>
            </a:extLst>
          </p:cNvPr>
          <p:cNvSpPr txBox="1"/>
          <p:nvPr/>
        </p:nvSpPr>
        <p:spPr>
          <a:xfrm>
            <a:off x="7422270" y="4998033"/>
            <a:ext cx="3779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Représentation 3D de la carte principale</a:t>
            </a:r>
          </a:p>
          <a:p>
            <a:pPr algn="ctr"/>
            <a:r>
              <a:rPr lang="fr-FR" sz="1600" i="1" dirty="0"/>
              <a:t>(70x60 mm)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D778E2-02A3-5D27-3AEA-73CC2F407AF9}"/>
              </a:ext>
            </a:extLst>
          </p:cNvPr>
          <p:cNvSpPr txBox="1"/>
          <p:nvPr/>
        </p:nvSpPr>
        <p:spPr>
          <a:xfrm>
            <a:off x="11572875" y="6310313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3</a:t>
            </a:r>
          </a:p>
        </p:txBody>
      </p:sp>
      <p:pic>
        <p:nvPicPr>
          <p:cNvPr id="9" name="Image 8" descr="Une image contenant Appareils électroniques, circuit, Composant électronique, Ingénierie électronique&#10;&#10;Le contenu généré par l’IA peut être incorrect.">
            <a:extLst>
              <a:ext uri="{FF2B5EF4-FFF2-40B4-BE49-F238E27FC236}">
                <a16:creationId xmlns:a16="http://schemas.microsoft.com/office/drawing/2014/main" id="{2DDFED88-F8F6-BBCD-7C46-F0D004AD8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72" y="1839302"/>
            <a:ext cx="2828925" cy="30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F3B7F-4128-81C7-900F-8C86FBD60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8DA922C-3F7E-2ED6-24A6-3D838748202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6027255C-920D-51AB-C72D-B4EF56F7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Contexte – Le protocole WSPR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533675-B212-5C7B-A215-B63390F4D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775" y="1954640"/>
            <a:ext cx="5953125" cy="1212850"/>
          </a:xfrm>
        </p:spPr>
        <p:txBody>
          <a:bodyPr/>
          <a:lstStyle/>
          <a:p>
            <a:r>
              <a:rPr lang="fr-FR" b="1" dirty="0"/>
              <a:t>W</a:t>
            </a:r>
            <a:r>
              <a:rPr lang="fr-FR" dirty="0"/>
              <a:t>eak </a:t>
            </a:r>
            <a:r>
              <a:rPr lang="fr-FR" b="1" dirty="0"/>
              <a:t>S</a:t>
            </a:r>
            <a:r>
              <a:rPr lang="fr-FR" dirty="0"/>
              <a:t>ignal </a:t>
            </a:r>
            <a:r>
              <a:rPr lang="fr-FR" b="1" dirty="0"/>
              <a:t>P</a:t>
            </a:r>
            <a:r>
              <a:rPr lang="fr-FR" dirty="0"/>
              <a:t>ropagation </a:t>
            </a:r>
            <a:r>
              <a:rPr lang="fr-FR" b="1" dirty="0"/>
              <a:t>R</a:t>
            </a:r>
            <a:r>
              <a:rPr lang="fr-FR" dirty="0"/>
              <a:t>eporter</a:t>
            </a:r>
          </a:p>
          <a:p>
            <a:r>
              <a:rPr lang="fr-FR" dirty="0"/>
              <a:t>Créé par Joe Taylor (2008)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198118-729D-A556-3571-E456B9C9B75E}"/>
              </a:ext>
            </a:extLst>
          </p:cNvPr>
          <p:cNvSpPr txBox="1"/>
          <p:nvPr/>
        </p:nvSpPr>
        <p:spPr>
          <a:xfrm>
            <a:off x="607131" y="4922850"/>
            <a:ext cx="6988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Bande HF </a:t>
            </a:r>
            <a:r>
              <a:rPr lang="fr-FR" sz="2800" i="1" dirty="0"/>
              <a:t>(F = 10,1398 MHz ; BW = 400 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Modulation 4-FSK </a:t>
            </a:r>
            <a:r>
              <a:rPr lang="fr-FR" sz="2800" i="1" dirty="0"/>
              <a:t>(</a:t>
            </a:r>
            <a:r>
              <a:rPr lang="el-GR" sz="2800" i="1" dirty="0"/>
              <a:t>Δ</a:t>
            </a:r>
            <a:r>
              <a:rPr lang="fr-FR" sz="2800" i="1" dirty="0"/>
              <a:t>f = 2 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Faible débit </a:t>
            </a:r>
            <a:r>
              <a:rPr lang="fr-FR" sz="2800" i="1" dirty="0"/>
              <a:t>(1,5 bit/s)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733742D-8233-E43F-E255-F0F7616F1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21" y="1676828"/>
            <a:ext cx="4291053" cy="248450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91CD3E5-6B88-1297-30E3-68DDB59C8EBE}"/>
              </a:ext>
            </a:extLst>
          </p:cNvPr>
          <p:cNvSpPr txBox="1"/>
          <p:nvPr/>
        </p:nvSpPr>
        <p:spPr>
          <a:xfrm>
            <a:off x="1326719" y="4161335"/>
            <a:ext cx="3779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Carte des communications WSPR en temps réel (</a:t>
            </a:r>
            <a:r>
              <a:rPr lang="fr-FR" sz="1600" i="1" dirty="0" err="1"/>
              <a:t>wspr.rocks</a:t>
            </a:r>
            <a:r>
              <a:rPr lang="fr-FR" sz="1600" i="1" dirty="0"/>
              <a:t>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CF554C4-67CF-150F-520C-6B0CDCA36E5B}"/>
              </a:ext>
            </a:extLst>
          </p:cNvPr>
          <p:cNvSpPr txBox="1"/>
          <p:nvPr/>
        </p:nvSpPr>
        <p:spPr>
          <a:xfrm>
            <a:off x="7188469" y="6160297"/>
            <a:ext cx="4483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Représentation de propagation ionosphérique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F1734DB-3B2F-DBD8-7B87-F30325F8C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674" y="3272265"/>
            <a:ext cx="3066601" cy="279910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6DB3B86-FC67-7F84-1771-0AB68C42D863}"/>
              </a:ext>
            </a:extLst>
          </p:cNvPr>
          <p:cNvSpPr txBox="1"/>
          <p:nvPr/>
        </p:nvSpPr>
        <p:spPr>
          <a:xfrm>
            <a:off x="11572875" y="6310313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7378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EA338-F260-3A0B-404E-45B79D1F1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FF2FCD9-9BEB-4BC7-CAFB-FFCEC55B5A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4F92361E-76CE-2B1C-EB67-F85EBC4F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Contexte – Schéma bloc du système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8085A1-47B4-01FA-5518-E17A7C5B785D}"/>
              </a:ext>
            </a:extLst>
          </p:cNvPr>
          <p:cNvSpPr txBox="1"/>
          <p:nvPr/>
        </p:nvSpPr>
        <p:spPr>
          <a:xfrm>
            <a:off x="11572875" y="6310313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pic>
        <p:nvPicPr>
          <p:cNvPr id="10" name="Espace réservé du contenu 9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3A53CC64-57E8-2B24-D601-DB8492470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38" y="2478629"/>
            <a:ext cx="9652323" cy="3653631"/>
          </a:xfrm>
        </p:spPr>
      </p:pic>
    </p:spTree>
    <p:extLst>
      <p:ext uri="{BB962C8B-B14F-4D97-AF65-F5344CB8AC3E}">
        <p14:creationId xmlns:p14="http://schemas.microsoft.com/office/powerpoint/2010/main" val="183781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EDEAABF-B2CA-5E2E-4BBD-30B98075DF0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1A7BF799-168D-30B6-44BE-BD47541A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81" y="365125"/>
            <a:ext cx="11173838" cy="1325563"/>
          </a:xfrm>
        </p:spPr>
        <p:txBody>
          <a:bodyPr>
            <a:normAutofit/>
          </a:bodyPr>
          <a:lstStyle/>
          <a:p>
            <a:r>
              <a:rPr lang="fr-FR" b="1" dirty="0"/>
              <a:t>Conception du module de génération du signal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C84DCE-24C6-DF77-1BC8-F3CA6DBB6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8" y="3014072"/>
            <a:ext cx="4927600" cy="2073275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Contraintes : </a:t>
            </a:r>
          </a:p>
          <a:p>
            <a:r>
              <a:rPr lang="fr-FR" dirty="0"/>
              <a:t>Stabilité fréquentielle</a:t>
            </a:r>
          </a:p>
          <a:p>
            <a:r>
              <a:rPr lang="fr-FR" dirty="0"/>
              <a:t>Faible déviation fréquentielle</a:t>
            </a:r>
          </a:p>
          <a:p>
            <a:r>
              <a:rPr lang="fr-FR" dirty="0"/>
              <a:t>Faible consommation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DEB6B8-AE3F-B799-E4FA-BD237D551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182" y="1775827"/>
            <a:ext cx="2740025" cy="21897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BB060C-0AF3-2ED6-5024-0E5C844B2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57" y="4913498"/>
            <a:ext cx="2268473" cy="134826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EAAD661-C2B6-8737-0FB8-8199143B603A}"/>
              </a:ext>
            </a:extLst>
          </p:cNvPr>
          <p:cNvSpPr txBox="1"/>
          <p:nvPr/>
        </p:nvSpPr>
        <p:spPr>
          <a:xfrm>
            <a:off x="5402126" y="4050710"/>
            <a:ext cx="3318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err="1"/>
              <a:t>Adafruit</a:t>
            </a:r>
            <a:r>
              <a:rPr lang="fr-FR" sz="1600" i="1" dirty="0"/>
              <a:t> Si5351A (adafruit.com)</a:t>
            </a:r>
          </a:p>
          <a:p>
            <a:pPr algn="ctr"/>
            <a:r>
              <a:rPr lang="fr-FR" sz="1600" i="1" dirty="0"/>
              <a:t>(30,48 x 21,59 mm 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D41131-94F8-3663-45ED-AA207171C686}"/>
              </a:ext>
            </a:extLst>
          </p:cNvPr>
          <p:cNvSpPr txBox="1"/>
          <p:nvPr/>
        </p:nvSpPr>
        <p:spPr>
          <a:xfrm>
            <a:off x="5380881" y="6261763"/>
            <a:ext cx="3318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TCXO – 25 MHz – 536L25001IT50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D1834D-2420-5AF1-117B-2E24E7B82B33}"/>
              </a:ext>
            </a:extLst>
          </p:cNvPr>
          <p:cNvSpPr txBox="1"/>
          <p:nvPr/>
        </p:nvSpPr>
        <p:spPr>
          <a:xfrm>
            <a:off x="11572875" y="6310313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6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18DC06C-4DBA-3B79-6907-AFD1CCF65EB3}"/>
              </a:ext>
            </a:extLst>
          </p:cNvPr>
          <p:cNvSpPr txBox="1">
            <a:spLocks/>
          </p:cNvSpPr>
          <p:nvPr/>
        </p:nvSpPr>
        <p:spPr>
          <a:xfrm>
            <a:off x="8908022" y="3024291"/>
            <a:ext cx="3064903" cy="1577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Conso. attendue :</a:t>
            </a:r>
          </a:p>
          <a:p>
            <a:r>
              <a:rPr lang="fr-FR" dirty="0"/>
              <a:t>Repos </a:t>
            </a:r>
            <a:r>
              <a:rPr lang="fr-FR" dirty="0">
                <a:sym typeface="Symbol" panose="05050102010706020507" pitchFamily="18" charset="2"/>
              </a:rPr>
              <a:t></a:t>
            </a:r>
            <a:r>
              <a:rPr lang="fr-FR" dirty="0"/>
              <a:t> 10 mA</a:t>
            </a:r>
          </a:p>
          <a:p>
            <a:r>
              <a:rPr lang="fr-FR" dirty="0" err="1"/>
              <a:t>Tx</a:t>
            </a:r>
            <a:r>
              <a:rPr lang="fr-FR" dirty="0"/>
              <a:t> </a:t>
            </a:r>
            <a:r>
              <a:rPr lang="fr-FR" dirty="0">
                <a:sym typeface="Symbol" panose="05050102010706020507" pitchFamily="18" charset="2"/>
              </a:rPr>
              <a:t></a:t>
            </a:r>
            <a:r>
              <a:rPr lang="fr-FR" dirty="0"/>
              <a:t> 22 mA</a:t>
            </a:r>
          </a:p>
        </p:txBody>
      </p:sp>
    </p:spTree>
    <p:extLst>
      <p:ext uri="{BB962C8B-B14F-4D97-AF65-F5344CB8AC3E}">
        <p14:creationId xmlns:p14="http://schemas.microsoft.com/office/powerpoint/2010/main" val="72324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F14A2-C478-93B3-9A54-A28BB6514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02A0A0-43AA-A12A-A029-8CA101B1ED1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B649116-1109-A431-0C28-26A15ED43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7" y="3244542"/>
            <a:ext cx="5775325" cy="282356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EB61D6A-239E-2FA5-5E94-EF1064DD6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74" y="3806201"/>
            <a:ext cx="2698750" cy="16039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810DC2B-8D07-FC30-09BD-C4A00C28F48F}"/>
              </a:ext>
            </a:extLst>
          </p:cNvPr>
          <p:cNvSpPr txBox="1"/>
          <p:nvPr/>
        </p:nvSpPr>
        <p:spPr>
          <a:xfrm>
            <a:off x="11572875" y="6310313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7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21C56F-AA76-6B3C-BCE9-1AA22844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81" y="365125"/>
            <a:ext cx="11173838" cy="1325563"/>
          </a:xfrm>
        </p:spPr>
        <p:txBody>
          <a:bodyPr>
            <a:normAutofit/>
          </a:bodyPr>
          <a:lstStyle/>
          <a:p>
            <a:r>
              <a:rPr lang="fr-FR" b="1" dirty="0"/>
              <a:t>Conception du module de génération du signal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58A013-CC4F-AD08-3F48-CDA371E57D07}"/>
              </a:ext>
            </a:extLst>
          </p:cNvPr>
          <p:cNvSpPr txBox="1"/>
          <p:nvPr/>
        </p:nvSpPr>
        <p:spPr>
          <a:xfrm>
            <a:off x="3886200" y="5790430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Dimension en mm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76AFEAD-ED1E-8D49-ACDC-34C6CA294025}"/>
              </a:ext>
            </a:extLst>
          </p:cNvPr>
          <p:cNvCxnSpPr/>
          <p:nvPr/>
        </p:nvCxnSpPr>
        <p:spPr>
          <a:xfrm flipH="1" flipV="1">
            <a:off x="3590925" y="5410200"/>
            <a:ext cx="295275" cy="38023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CBA15728-E29D-E273-3DD0-6DA2B5E74732}"/>
              </a:ext>
            </a:extLst>
          </p:cNvPr>
          <p:cNvSpPr txBox="1"/>
          <p:nvPr/>
        </p:nvSpPr>
        <p:spPr>
          <a:xfrm>
            <a:off x="967030" y="2019669"/>
            <a:ext cx="5076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1" dirty="0"/>
              <a:t>Schéma d’encombrement du TCXO (documentation constructeur)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2267AB3-6F9A-6946-4B3C-93D7588B5D7D}"/>
              </a:ext>
            </a:extLst>
          </p:cNvPr>
          <p:cNvSpPr txBox="1"/>
          <p:nvPr/>
        </p:nvSpPr>
        <p:spPr>
          <a:xfrm>
            <a:off x="6606579" y="2019669"/>
            <a:ext cx="5076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1" dirty="0"/>
              <a:t>Empreinte et encombrement en 3D (Fusion 360)</a:t>
            </a:r>
          </a:p>
        </p:txBody>
      </p:sp>
    </p:spTree>
    <p:extLst>
      <p:ext uri="{BB962C8B-B14F-4D97-AF65-F5344CB8AC3E}">
        <p14:creationId xmlns:p14="http://schemas.microsoft.com/office/powerpoint/2010/main" val="255030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D9E20-5EC8-DA8E-C6D9-C47CF8F5E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0BB979A-98B8-9181-F232-C9FD4A18F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330" y="2976694"/>
            <a:ext cx="3278979" cy="2965185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6F29B3A-E261-FB93-709A-293F709D620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6D1BEADB-457E-863B-6D92-EE5E8392F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81" y="3187500"/>
            <a:ext cx="7526249" cy="25435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5CA8099-78A4-7735-122B-AA750423E950}"/>
              </a:ext>
            </a:extLst>
          </p:cNvPr>
          <p:cNvSpPr txBox="1"/>
          <p:nvPr/>
        </p:nvSpPr>
        <p:spPr>
          <a:xfrm>
            <a:off x="11572875" y="6310313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8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C37A9F6-96BF-9869-06A4-C5C33C7C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81" y="365125"/>
            <a:ext cx="11173838" cy="1325563"/>
          </a:xfrm>
        </p:spPr>
        <p:txBody>
          <a:bodyPr>
            <a:normAutofit/>
          </a:bodyPr>
          <a:lstStyle/>
          <a:p>
            <a:r>
              <a:rPr lang="fr-FR" b="1" dirty="0"/>
              <a:t>Conception du module de génération du signal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6E765F-6ED1-3848-4DFC-EF85C37D639A}"/>
              </a:ext>
            </a:extLst>
          </p:cNvPr>
          <p:cNvSpPr txBox="1"/>
          <p:nvPr/>
        </p:nvSpPr>
        <p:spPr>
          <a:xfrm>
            <a:off x="9973660" y="5851841"/>
            <a:ext cx="199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Dimension en mm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DB897FA-811E-CE8D-3C75-40F0D8BF019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9576988" y="5646379"/>
            <a:ext cx="396672" cy="39012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7007C23-052C-47BD-908F-D26E5056A40F}"/>
              </a:ext>
            </a:extLst>
          </p:cNvPr>
          <p:cNvSpPr txBox="1"/>
          <p:nvPr/>
        </p:nvSpPr>
        <p:spPr>
          <a:xfrm>
            <a:off x="1485900" y="2017263"/>
            <a:ext cx="50011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1" dirty="0"/>
              <a:t>Schéma électrique du module PLL (avec TCXO)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0144596-88AE-D9C2-D4BA-4713FE4EECC4}"/>
              </a:ext>
            </a:extLst>
          </p:cNvPr>
          <p:cNvSpPr txBox="1"/>
          <p:nvPr/>
        </p:nvSpPr>
        <p:spPr>
          <a:xfrm>
            <a:off x="7658100" y="2017263"/>
            <a:ext cx="383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1" dirty="0"/>
              <a:t>Routage du module PLL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F344778-C54E-978E-3880-8DD12D4A166A}"/>
              </a:ext>
            </a:extLst>
          </p:cNvPr>
          <p:cNvSpPr txBox="1"/>
          <p:nvPr/>
        </p:nvSpPr>
        <p:spPr>
          <a:xfrm>
            <a:off x="1484914" y="5841443"/>
            <a:ext cx="337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LO (25 MHz)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B690463-FACA-9DF5-A2BF-8DBDF8789DE7}"/>
              </a:ext>
            </a:extLst>
          </p:cNvPr>
          <p:cNvCxnSpPr>
            <a:cxnSpLocks/>
          </p:cNvCxnSpPr>
          <p:nvPr/>
        </p:nvCxnSpPr>
        <p:spPr>
          <a:xfrm flipH="1" flipV="1">
            <a:off x="1638300" y="5200650"/>
            <a:ext cx="266700" cy="5304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71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DE14EBA-21DD-673E-D359-9F914790972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3D298187-5E14-ACEF-A6E1-43546005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/>
              <a:t>Création d’une librairie en 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3B355F-FF1A-2E3E-95C3-44A0A1732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250"/>
            <a:ext cx="10515600" cy="4557713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Objectifs :</a:t>
            </a:r>
          </a:p>
          <a:p>
            <a:r>
              <a:rPr lang="fr-FR" dirty="0"/>
              <a:t>Abstraire les aspects bas-niveau</a:t>
            </a:r>
          </a:p>
          <a:p>
            <a:r>
              <a:rPr lang="fr-FR" dirty="0"/>
              <a:t>Fournir une couche d’abstraction pour le WSPR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6C89A3-C027-5D1F-DA2B-B25934F68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03" y="4306690"/>
            <a:ext cx="10211994" cy="17685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C67D37-68B4-7803-A4A5-71D6EFDF7F7D}"/>
              </a:ext>
            </a:extLst>
          </p:cNvPr>
          <p:cNvSpPr txBox="1"/>
          <p:nvPr/>
        </p:nvSpPr>
        <p:spPr>
          <a:xfrm>
            <a:off x="4210050" y="6129741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Schéma du synthétiseur de fréquence</a:t>
            </a:r>
          </a:p>
          <a:p>
            <a:pPr algn="ctr"/>
            <a:r>
              <a:rPr lang="fr-FR" sz="1600" i="1" dirty="0"/>
              <a:t>(documentation du Si5351)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2A5511-5A01-145E-8290-E98D5DA2B8D4}"/>
              </a:ext>
            </a:extLst>
          </p:cNvPr>
          <p:cNvSpPr txBox="1"/>
          <p:nvPr/>
        </p:nvSpPr>
        <p:spPr>
          <a:xfrm>
            <a:off x="11572875" y="6310313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08DE8CA-0AC6-1DF2-2165-1DB745ADFFAB}"/>
              </a:ext>
            </a:extLst>
          </p:cNvPr>
          <p:cNvSpPr txBox="1"/>
          <p:nvPr/>
        </p:nvSpPr>
        <p:spPr>
          <a:xfrm>
            <a:off x="2861094" y="3758235"/>
            <a:ext cx="359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Diviseurs programmables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A867C3C-4431-FFA2-0946-673577ABB295}"/>
              </a:ext>
            </a:extLst>
          </p:cNvPr>
          <p:cNvCxnSpPr>
            <a:cxnSpLocks/>
          </p:cNvCxnSpPr>
          <p:nvPr/>
        </p:nvCxnSpPr>
        <p:spPr>
          <a:xfrm flipH="1">
            <a:off x="2861094" y="4306690"/>
            <a:ext cx="238995" cy="598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224983C-FAF2-C97F-565B-6D51B7565057}"/>
              </a:ext>
            </a:extLst>
          </p:cNvPr>
          <p:cNvCxnSpPr>
            <a:cxnSpLocks/>
          </p:cNvCxnSpPr>
          <p:nvPr/>
        </p:nvCxnSpPr>
        <p:spPr>
          <a:xfrm>
            <a:off x="5724525" y="4306690"/>
            <a:ext cx="561975" cy="69876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4B13F13-424B-2ABE-266C-5979C0B52C55}"/>
                  </a:ext>
                </a:extLst>
              </p:cNvPr>
              <p:cNvSpPr txBox="1"/>
              <p:nvPr/>
            </p:nvSpPr>
            <p:spPr>
              <a:xfrm>
                <a:off x="8431914" y="3131204"/>
                <a:ext cx="1743075" cy="12540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fr-FR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fr-FR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fr-FR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fr-FR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4B13F13-424B-2ABE-266C-5979C0B52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914" y="3131204"/>
                <a:ext cx="1743075" cy="1254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3C021D5-1F21-4764-6025-17BC28E4B4F4}"/>
                  </a:ext>
                </a:extLst>
              </p:cNvPr>
              <p:cNvSpPr txBox="1"/>
              <p:nvPr/>
            </p:nvSpPr>
            <p:spPr>
              <a:xfrm>
                <a:off x="10422988" y="3564493"/>
                <a:ext cx="141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fr-F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3C021D5-1F21-4764-6025-17BC28E4B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988" y="3564493"/>
                <a:ext cx="1413528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7012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600</Words>
  <Application>Microsoft Office PowerPoint</Application>
  <PresentationFormat>Grand écran</PresentationFormat>
  <Paragraphs>177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Cambria Math</vt:lpstr>
      <vt:lpstr>Symbol</vt:lpstr>
      <vt:lpstr>Thème Office</vt:lpstr>
      <vt:lpstr>Comment Transmettre des données à Très Longue Distance tout en maintenant une sobriété énergétique ? (TTLD)</vt:lpstr>
      <vt:lpstr>Sommaire</vt:lpstr>
      <vt:lpstr>Contexte - Objectifs du projet</vt:lpstr>
      <vt:lpstr>Contexte – Le protocole WSPR</vt:lpstr>
      <vt:lpstr>Contexte – Schéma bloc du système</vt:lpstr>
      <vt:lpstr>Conception du module de génération du signal</vt:lpstr>
      <vt:lpstr>Conception du module de génération du signal</vt:lpstr>
      <vt:lpstr>Conception du module de génération du signal</vt:lpstr>
      <vt:lpstr>Création d’une librairie en C</vt:lpstr>
      <vt:lpstr>Création d’une librairie en C</vt:lpstr>
      <vt:lpstr>Analyse de stabilité en fréquence</vt:lpstr>
      <vt:lpstr>Analyse de stabilité en fréquence</vt:lpstr>
      <vt:lpstr>Analyse de stabilité en fréquence</vt:lpstr>
      <vt:lpstr>Analyse de stabilité en fréquence</vt:lpstr>
      <vt:lpstr>Analyse de stabilité en fréquence</vt:lpstr>
      <vt:lpstr>Conclusion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Guillaume Seimandi</dc:creator>
  <cp:lastModifiedBy>Guillaume Seimandi</cp:lastModifiedBy>
  <cp:revision>34</cp:revision>
  <dcterms:created xsi:type="dcterms:W3CDTF">2025-05-08T09:52:02Z</dcterms:created>
  <dcterms:modified xsi:type="dcterms:W3CDTF">2025-05-13T08:13:03Z</dcterms:modified>
</cp:coreProperties>
</file>